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0440988" cy="7561263"/>
  <p:notesSz cx="6889750" cy="10021888"/>
  <p:defaultTextStyle>
    <a:defPPr>
      <a:defRPr lang="es-ES"/>
    </a:defPPr>
    <a:lvl1pPr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93713" indent="1588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90600" indent="1588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487488" indent="1588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984375" indent="1588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DFFC9"/>
    <a:srgbClr val="F7FFE7"/>
    <a:srgbClr val="F2FFD9"/>
    <a:srgbClr val="4B7000"/>
    <a:srgbClr val="F1FFD5"/>
    <a:srgbClr val="52AC61"/>
    <a:srgbClr val="78B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073" autoAdjust="0"/>
  </p:normalViewPr>
  <p:slideViewPr>
    <p:cSldViewPr>
      <p:cViewPr>
        <p:scale>
          <a:sx n="90" d="100"/>
          <a:sy n="90" d="100"/>
        </p:scale>
        <p:origin x="894" y="-1044"/>
      </p:cViewPr>
      <p:guideLst>
        <p:guide orient="horz" pos="2382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983" cy="501334"/>
          </a:xfrm>
          <a:prstGeom prst="rect">
            <a:avLst/>
          </a:prstGeom>
        </p:spPr>
        <p:txBody>
          <a:bodyPr vert="horz" lIns="92449" tIns="46224" rIns="92449" bIns="46224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175" y="0"/>
            <a:ext cx="2985983" cy="501334"/>
          </a:xfrm>
          <a:prstGeom prst="rect">
            <a:avLst/>
          </a:prstGeom>
        </p:spPr>
        <p:txBody>
          <a:bodyPr vert="horz" lIns="92449" tIns="46224" rIns="92449" bIns="46224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E0C95F9-8EB1-4262-9DC5-49DD7C119D25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50888"/>
            <a:ext cx="51879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9" tIns="46224" rIns="92449" bIns="46224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338" y="4760278"/>
            <a:ext cx="5513075" cy="4510406"/>
          </a:xfrm>
          <a:prstGeom prst="rect">
            <a:avLst/>
          </a:prstGeom>
        </p:spPr>
        <p:txBody>
          <a:bodyPr vert="horz" lIns="92449" tIns="46224" rIns="92449" bIns="46224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518963"/>
            <a:ext cx="2985983" cy="501333"/>
          </a:xfrm>
          <a:prstGeom prst="rect">
            <a:avLst/>
          </a:prstGeom>
        </p:spPr>
        <p:txBody>
          <a:bodyPr vert="horz" lIns="92449" tIns="46224" rIns="92449" bIns="46224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175" y="9518963"/>
            <a:ext cx="2985983" cy="501333"/>
          </a:xfrm>
          <a:prstGeom prst="rect">
            <a:avLst/>
          </a:prstGeom>
        </p:spPr>
        <p:txBody>
          <a:bodyPr vert="horz" wrap="square" lIns="92449" tIns="46224" rIns="92449" bIns="462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8FD3C7-EB01-4C8E-AC48-A00D94B24FC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46334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alt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179" indent="-2866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429" indent="-2292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001" indent="-2292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3572" indent="-2292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144" indent="-229286" defTabSz="993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0715" indent="-229286" defTabSz="993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9287" indent="-229286" defTabSz="993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7859" indent="-229286" defTabSz="993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0488A-C841-4F6F-B93B-9B2F4296006D}" type="slidenum">
              <a:rPr lang="es-ES" altLang="es-E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s-ES" alt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5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179" indent="-2866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429" indent="-2292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001" indent="-2292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3572" indent="-2292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144" indent="-229286" defTabSz="993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0715" indent="-229286" defTabSz="993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9287" indent="-229286" defTabSz="993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7859" indent="-229286" defTabSz="993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393509-002A-48E9-B790-7E51BE0C4E02}" type="slidenum">
              <a:rPr lang="es-ES" altLang="es-E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s-ES" alt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8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3075" y="2348897"/>
            <a:ext cx="8874840" cy="1620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66148" y="4284717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3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0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3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7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89D4-1816-45EA-A261-35D4602A0ED9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C4DF-9E28-4613-928D-A5020540B57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8009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FDF99-FA5C-4458-9876-F28D44166083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F9AB-F3E6-4718-ACE4-53EAA2DB81F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6876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569718" y="302804"/>
            <a:ext cx="2349222" cy="64515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22049" y="302804"/>
            <a:ext cx="6873651" cy="64515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E92C-6648-48AE-941E-24B3DAB5A2E4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400E-E61B-4B47-86EC-0403FE677DD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9488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2846-1757-48B9-B4E3-C8C2975C43CB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3FC7-79A9-47C1-8EC5-D4B7B3695ED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398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4767" y="4858816"/>
            <a:ext cx="8874840" cy="1501751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4767" y="3204790"/>
            <a:ext cx="887484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7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35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03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71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39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06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7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42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C8D6-9438-4FE2-8113-86E99D895982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F44A-2B5D-43FB-AF61-737F01E2242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2632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22050" y="1764299"/>
            <a:ext cx="4611436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07503" y="1764299"/>
            <a:ext cx="4611436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FFB22-535B-46C7-B366-86A1A8D77CAA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E48AC-618E-46AE-BA4E-724F1129EA9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5736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2050" y="1692534"/>
            <a:ext cx="4613250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782" indent="0">
              <a:buNone/>
              <a:defRPr sz="2200" b="1"/>
            </a:lvl2pPr>
            <a:lvl3pPr marL="993563" indent="0">
              <a:buNone/>
              <a:defRPr sz="2000" b="1"/>
            </a:lvl3pPr>
            <a:lvl4pPr marL="1490345" indent="0">
              <a:buNone/>
              <a:defRPr sz="1700" b="1"/>
            </a:lvl4pPr>
            <a:lvl5pPr marL="1987127" indent="0">
              <a:buNone/>
              <a:defRPr sz="1700" b="1"/>
            </a:lvl5pPr>
            <a:lvl6pPr marL="2483908" indent="0">
              <a:buNone/>
              <a:defRPr sz="1700" b="1"/>
            </a:lvl6pPr>
            <a:lvl7pPr marL="2980690" indent="0">
              <a:buNone/>
              <a:defRPr sz="1700" b="1"/>
            </a:lvl7pPr>
            <a:lvl8pPr marL="3477470" indent="0">
              <a:buNone/>
              <a:defRPr sz="1700" b="1"/>
            </a:lvl8pPr>
            <a:lvl9pPr marL="3974253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50" y="2397901"/>
            <a:ext cx="4613250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03879" y="1692534"/>
            <a:ext cx="461506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782" indent="0">
              <a:buNone/>
              <a:defRPr sz="2200" b="1"/>
            </a:lvl2pPr>
            <a:lvl3pPr marL="993563" indent="0">
              <a:buNone/>
              <a:defRPr sz="2000" b="1"/>
            </a:lvl3pPr>
            <a:lvl4pPr marL="1490345" indent="0">
              <a:buNone/>
              <a:defRPr sz="1700" b="1"/>
            </a:lvl4pPr>
            <a:lvl5pPr marL="1987127" indent="0">
              <a:buNone/>
              <a:defRPr sz="1700" b="1"/>
            </a:lvl5pPr>
            <a:lvl6pPr marL="2483908" indent="0">
              <a:buNone/>
              <a:defRPr sz="1700" b="1"/>
            </a:lvl6pPr>
            <a:lvl7pPr marL="2980690" indent="0">
              <a:buNone/>
              <a:defRPr sz="1700" b="1"/>
            </a:lvl7pPr>
            <a:lvl8pPr marL="3477470" indent="0">
              <a:buNone/>
              <a:defRPr sz="1700" b="1"/>
            </a:lvl8pPr>
            <a:lvl9pPr marL="3974253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303879" y="2397901"/>
            <a:ext cx="461506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F9D3-534C-480A-9F1F-65CE21349F4B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813C-9606-45FD-9CE9-5040D6462A2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0503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27EB0-8F28-437F-8CC7-C5C04D084F68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3492-74DD-4506-A8F7-02E791E16F7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2314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7335-1B7B-408C-8900-12CC8EAD49B5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3C34-D75D-4288-B4A1-C1D4871DBD1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5954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2054" y="301051"/>
            <a:ext cx="3435013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82139" y="301054"/>
            <a:ext cx="5836803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2054" y="1582268"/>
            <a:ext cx="3435013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6782" indent="0">
              <a:buNone/>
              <a:defRPr sz="1300"/>
            </a:lvl2pPr>
            <a:lvl3pPr marL="993563" indent="0">
              <a:buNone/>
              <a:defRPr sz="1100"/>
            </a:lvl3pPr>
            <a:lvl4pPr marL="1490345" indent="0">
              <a:buNone/>
              <a:defRPr sz="1000"/>
            </a:lvl4pPr>
            <a:lvl5pPr marL="1987127" indent="0">
              <a:buNone/>
              <a:defRPr sz="1000"/>
            </a:lvl5pPr>
            <a:lvl6pPr marL="2483908" indent="0">
              <a:buNone/>
              <a:defRPr sz="1000"/>
            </a:lvl6pPr>
            <a:lvl7pPr marL="2980690" indent="0">
              <a:buNone/>
              <a:defRPr sz="1000"/>
            </a:lvl7pPr>
            <a:lvl8pPr marL="3477470" indent="0">
              <a:buNone/>
              <a:defRPr sz="1000"/>
            </a:lvl8pPr>
            <a:lvl9pPr marL="397425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04F6-6F60-4886-9EB5-B477900C765F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6890-67B0-45C9-B16B-58900EE9AC1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2796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46507" y="5292886"/>
            <a:ext cx="6264593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782" indent="0">
              <a:buNone/>
              <a:defRPr sz="3000"/>
            </a:lvl2pPr>
            <a:lvl3pPr marL="993563" indent="0">
              <a:buNone/>
              <a:defRPr sz="2600"/>
            </a:lvl3pPr>
            <a:lvl4pPr marL="1490345" indent="0">
              <a:buNone/>
              <a:defRPr sz="2200"/>
            </a:lvl4pPr>
            <a:lvl5pPr marL="1987127" indent="0">
              <a:buNone/>
              <a:defRPr sz="2200"/>
            </a:lvl5pPr>
            <a:lvl6pPr marL="2483908" indent="0">
              <a:buNone/>
              <a:defRPr sz="2200"/>
            </a:lvl6pPr>
            <a:lvl7pPr marL="2980690" indent="0">
              <a:buNone/>
              <a:defRPr sz="2200"/>
            </a:lvl7pPr>
            <a:lvl8pPr marL="3477470" indent="0">
              <a:buNone/>
              <a:defRPr sz="2200"/>
            </a:lvl8pPr>
            <a:lvl9pPr marL="3974253" indent="0">
              <a:buNone/>
              <a:defRPr sz="22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46507" y="5917740"/>
            <a:ext cx="6264593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6782" indent="0">
              <a:buNone/>
              <a:defRPr sz="1300"/>
            </a:lvl2pPr>
            <a:lvl3pPr marL="993563" indent="0">
              <a:buNone/>
              <a:defRPr sz="1100"/>
            </a:lvl3pPr>
            <a:lvl4pPr marL="1490345" indent="0">
              <a:buNone/>
              <a:defRPr sz="1000"/>
            </a:lvl4pPr>
            <a:lvl5pPr marL="1987127" indent="0">
              <a:buNone/>
              <a:defRPr sz="1000"/>
            </a:lvl5pPr>
            <a:lvl6pPr marL="2483908" indent="0">
              <a:buNone/>
              <a:defRPr sz="1000"/>
            </a:lvl6pPr>
            <a:lvl7pPr marL="2980690" indent="0">
              <a:buNone/>
              <a:defRPr sz="1000"/>
            </a:lvl7pPr>
            <a:lvl8pPr marL="3477470" indent="0">
              <a:buNone/>
              <a:defRPr sz="1000"/>
            </a:lvl8pPr>
            <a:lvl9pPr marL="397425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5F06E-44CF-4BFB-99D7-14D4BD8276A4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BB1D-A7C5-4D54-9876-9FB688FF51B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3131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522288" y="303213"/>
            <a:ext cx="939641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56" tIns="49678" rIns="99356" bIns="49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22288" y="1763713"/>
            <a:ext cx="93964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56" tIns="49678" rIns="99356" bIns="49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22288" y="7008813"/>
            <a:ext cx="2435225" cy="401637"/>
          </a:xfrm>
          <a:prstGeom prst="rect">
            <a:avLst/>
          </a:prstGeom>
        </p:spPr>
        <p:txBody>
          <a:bodyPr vert="horz" wrap="square" lIns="99356" tIns="49678" rIns="99356" bIns="4967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D2D29F2-DCC4-4294-B48B-2840D7676D7B}" type="datetimeFigureOut">
              <a:rPr lang="es-ES"/>
              <a:pPr>
                <a:defRPr/>
              </a:pPr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67113" y="7008813"/>
            <a:ext cx="3306762" cy="401637"/>
          </a:xfrm>
          <a:prstGeom prst="rect">
            <a:avLst/>
          </a:prstGeom>
        </p:spPr>
        <p:txBody>
          <a:bodyPr vert="horz" wrap="square" lIns="99356" tIns="49678" rIns="99356" bIns="4967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3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483475" y="7008813"/>
            <a:ext cx="2435225" cy="401637"/>
          </a:xfrm>
          <a:prstGeom prst="rect">
            <a:avLst/>
          </a:prstGeom>
        </p:spPr>
        <p:txBody>
          <a:bodyPr vert="horz" wrap="square" lIns="99356" tIns="49678" rIns="99356" bIns="4967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773CB1-6001-4E58-86E5-A953899D123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600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96839" algn="ctr" defTabSz="991954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3678" algn="ctr" defTabSz="991954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0518" algn="ctr" defTabSz="991954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87357" algn="ctr" defTabSz="991954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69888" indent="-369888" algn="l" defTabSz="990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307975" algn="l" defTabSz="990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6063" algn="l" defTabSz="990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6063" algn="l" defTabSz="990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613" indent="-246063" algn="l" defTabSz="9906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2299" indent="-248390" algn="l" defTabSz="9935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080" indent="-248390" algn="l" defTabSz="9935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5862" indent="-248390" algn="l" defTabSz="9935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2645" indent="-248390" algn="l" defTabSz="9935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782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563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345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127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3908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0690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7470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4253" algn="l" defTabSz="993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NG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1936750"/>
            <a:ext cx="3700462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1 CuadroTexto"/>
          <p:cNvSpPr txBox="1">
            <a:spLocks noChangeArrowheads="1"/>
          </p:cNvSpPr>
          <p:nvPr/>
        </p:nvSpPr>
        <p:spPr bwMode="auto">
          <a:xfrm>
            <a:off x="5766798" y="3443197"/>
            <a:ext cx="428190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400" b="1" dirty="0" smtClean="0">
                <a:latin typeface="Palatino Linotype" panose="02040502050505030304" pitchFamily="18" charset="0"/>
              </a:rPr>
              <a:t>Modalidades: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400" b="1" dirty="0" smtClean="0">
                <a:latin typeface="Palatino Linotype" panose="02040502050505030304" pitchFamily="18" charset="0"/>
              </a:rPr>
              <a:t>-     Periodística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es-ES_tradnl" altLang="es-ES" sz="1400" b="1" dirty="0" smtClean="0">
                <a:latin typeface="Palatino Linotype" panose="02040502050505030304" pitchFamily="18" charset="0"/>
              </a:rPr>
              <a:t>Audio-Visual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es-ES_tradnl" altLang="es-ES" sz="1400" b="1" dirty="0" smtClean="0">
                <a:latin typeface="Palatino Linotype" panose="02040502050505030304" pitchFamily="18" charset="0"/>
              </a:rPr>
              <a:t>Relato Corto, convocatoria abierta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es-ES_tradnl" altLang="es-ES" sz="1400" b="1" dirty="0" smtClean="0">
                <a:latin typeface="Palatino Linotype" panose="02040502050505030304" pitchFamily="18" charset="0"/>
              </a:rPr>
              <a:t>Relato  Corto, </a:t>
            </a:r>
            <a:r>
              <a:rPr lang="es-ES_tradnl" altLang="es-ES" sz="1400" b="1" dirty="0" err="1" smtClean="0">
                <a:latin typeface="Palatino Linotype" panose="02040502050505030304" pitchFamily="18" charset="0"/>
              </a:rPr>
              <a:t>Senior</a:t>
            </a:r>
            <a:endParaRPr lang="es-ES_tradnl" altLang="es-ES" sz="1400" b="1" dirty="0" smtClean="0">
              <a:latin typeface="Palatino Linotype" panose="0204050205050503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es-ES_tradnl" altLang="es-ES" sz="1400" b="1" dirty="0" smtClean="0">
                <a:latin typeface="Palatino Linotype" panose="02040502050505030304" pitchFamily="18" charset="0"/>
              </a:rPr>
              <a:t>Relato Corto, Juvenil </a:t>
            </a:r>
            <a:r>
              <a:rPr lang="es-ES_tradnl" altLang="es-ES" sz="1200" b="1" dirty="0" smtClean="0">
                <a:latin typeface="Palatino Linotype" panose="02040502050505030304" pitchFamily="18" charset="0"/>
              </a:rPr>
              <a:t>(2018-junio2019)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  <a:defRPr/>
            </a:pPr>
            <a:r>
              <a:rPr lang="es-ES_tradnl" altLang="es-ES" sz="1400" b="1" dirty="0" smtClean="0">
                <a:latin typeface="Palatino Linotype" panose="02040502050505030304" pitchFamily="18" charset="0"/>
              </a:rPr>
              <a:t>Modalidad UNIVERSIDAD </a:t>
            </a:r>
            <a:r>
              <a:rPr lang="es-ES_tradnl" altLang="es-ES" sz="1000" b="1" dirty="0" smtClean="0">
                <a:latin typeface="Palatino Linotype" panose="02040502050505030304" pitchFamily="18" charset="0"/>
              </a:rPr>
              <a:t>(Ver convocatoria propia)</a:t>
            </a:r>
            <a:endParaRPr lang="es-ES" altLang="es-ES" sz="1000" b="1" dirty="0" smtClean="0">
              <a:latin typeface="Palatino Linotype" panose="02040502050505030304" pitchFamily="18" charset="0"/>
            </a:endParaRPr>
          </a:p>
        </p:txBody>
      </p:sp>
      <p:sp>
        <p:nvSpPr>
          <p:cNvPr id="2059" name="3 CuadroTexto"/>
          <p:cNvSpPr txBox="1">
            <a:spLocks noChangeArrowheads="1"/>
          </p:cNvSpPr>
          <p:nvPr/>
        </p:nvSpPr>
        <p:spPr bwMode="auto">
          <a:xfrm>
            <a:off x="35918" y="2628900"/>
            <a:ext cx="5207595" cy="23544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_tradnl" sz="1200" b="1" dirty="0" smtClean="0">
                <a:latin typeface="Palatino Linotype" pitchFamily="18" charset="0"/>
              </a:rPr>
              <a:t>Lugares de recepción de trabajos en formato impreso:</a:t>
            </a:r>
            <a:endParaRPr lang="es-ES_tradnl" sz="1200" dirty="0" smtClean="0">
              <a:latin typeface="Palatino Linotype" pitchFamily="18" charset="0"/>
            </a:endParaRPr>
          </a:p>
          <a:p>
            <a:pPr eaLnBrk="1" hangingPunct="1">
              <a:defRPr/>
            </a:pPr>
            <a:endParaRPr lang="es-ES_tradnl" sz="1200" dirty="0" smtClean="0">
              <a:latin typeface="Palatino Linotype" pitchFamily="18" charset="0"/>
            </a:endParaRPr>
          </a:p>
          <a:p>
            <a:pPr eaLnBrk="1" hangingPunct="1">
              <a:defRPr/>
            </a:pPr>
            <a:r>
              <a:rPr lang="es-ES_tradnl" sz="1200" b="1" dirty="0" smtClean="0">
                <a:latin typeface="Palatino Linotype" pitchFamily="18" charset="0"/>
              </a:rPr>
              <a:t>Premio Tomás </a:t>
            </a:r>
            <a:r>
              <a:rPr lang="es-ES_tradnl" sz="1200" b="1" dirty="0" err="1" smtClean="0">
                <a:latin typeface="Palatino Linotype" pitchFamily="18" charset="0"/>
              </a:rPr>
              <a:t>Belzunegui</a:t>
            </a:r>
            <a:r>
              <a:rPr lang="es-ES_tradnl" sz="1200" b="1" dirty="0" smtClean="0">
                <a:latin typeface="Palatino Linotype" pitchFamily="18" charset="0"/>
              </a:rPr>
              <a:t> 2019</a:t>
            </a:r>
            <a:r>
              <a:rPr lang="es-ES_tradnl" sz="1200" dirty="0" smtClean="0">
                <a:latin typeface="Palatino Linotype" pitchFamily="18" charset="0"/>
              </a:rPr>
              <a:t>  (indicar modalidad)</a:t>
            </a:r>
          </a:p>
          <a:p>
            <a:pPr eaLnBrk="1" hangingPunct="1">
              <a:defRPr/>
            </a:pPr>
            <a:r>
              <a:rPr lang="es-ES_tradnl" sz="1100" b="1" dirty="0" smtClean="0">
                <a:latin typeface="Palatino Linotype" pitchFamily="18" charset="0"/>
              </a:rPr>
              <a:t>-  Sociedad Navarra de Geriatría y Gerontología</a:t>
            </a:r>
          </a:p>
          <a:p>
            <a:pPr eaLnBrk="1" hangingPunct="1">
              <a:defRPr/>
            </a:pPr>
            <a:r>
              <a:rPr lang="es-ES_tradnl" sz="1100" dirty="0" smtClean="0">
                <a:latin typeface="Palatino Linotype" pitchFamily="18" charset="0"/>
              </a:rPr>
              <a:t>(Colegio de Médicos)</a:t>
            </a:r>
          </a:p>
          <a:p>
            <a:pPr eaLnBrk="1" hangingPunct="1">
              <a:defRPr/>
            </a:pPr>
            <a:r>
              <a:rPr lang="es-ES_tradnl" sz="1100" dirty="0" smtClean="0">
                <a:latin typeface="Palatino Linotype" pitchFamily="18" charset="0"/>
              </a:rPr>
              <a:t>Avda. Baja Navarra, 47.   31002 Pamplona/Iruña</a:t>
            </a:r>
          </a:p>
          <a:p>
            <a:pPr eaLnBrk="1" hangingPunct="1">
              <a:defRPr/>
            </a:pPr>
            <a:endParaRPr lang="es-ES_tradnl" sz="1100" dirty="0" smtClean="0">
              <a:latin typeface="Palatino Linotype" pitchFamily="18" charset="0"/>
            </a:endParaRPr>
          </a:p>
          <a:p>
            <a:pPr eaLnBrk="1" hangingPunct="1">
              <a:defRPr/>
            </a:pPr>
            <a:r>
              <a:rPr lang="es-ES_tradnl" sz="1100" dirty="0" smtClean="0">
                <a:latin typeface="Palatino Linotype" pitchFamily="18" charset="0"/>
              </a:rPr>
              <a:t>Otros puntos de recepción de trabajos en formato impreso:</a:t>
            </a:r>
          </a:p>
          <a:p>
            <a:pPr eaLnBrk="1" hangingPunct="1">
              <a:defRPr/>
            </a:pPr>
            <a:r>
              <a:rPr lang="es-ES" sz="1050" dirty="0" smtClean="0">
                <a:latin typeface="Palatino Linotype" pitchFamily="18" charset="0"/>
              </a:rPr>
              <a:t>- Asociación de Periodista de Navarra, C. Ansoleaga, nº 12. 1ºA . 31001 Pamplona. </a:t>
            </a:r>
          </a:p>
          <a:p>
            <a:pPr eaLnBrk="1" hangingPunct="1">
              <a:defRPr/>
            </a:pPr>
            <a:r>
              <a:rPr lang="es-ES" sz="1050" dirty="0" smtClean="0">
                <a:latin typeface="Palatino Linotype" pitchFamily="18" charset="0"/>
              </a:rPr>
              <a:t>- Universidad Pública de </a:t>
            </a:r>
            <a:r>
              <a:rPr lang="es-ES" sz="1050" dirty="0" err="1" smtClean="0">
                <a:latin typeface="Palatino Linotype" pitchFamily="18" charset="0"/>
              </a:rPr>
              <a:t>Navarra.Contacto</a:t>
            </a:r>
            <a:r>
              <a:rPr lang="es-ES" sz="1050" dirty="0" smtClean="0">
                <a:latin typeface="Palatino Linotype" pitchFamily="18" charset="0"/>
              </a:rPr>
              <a:t>: Dra. Sagrario </a:t>
            </a:r>
            <a:r>
              <a:rPr lang="es-ES" sz="1050" dirty="0" err="1" smtClean="0">
                <a:latin typeface="Palatino Linotype" pitchFamily="18" charset="0"/>
              </a:rPr>
              <a:t>Anaut</a:t>
            </a:r>
            <a:r>
              <a:rPr lang="es-ES" sz="1050" dirty="0" smtClean="0">
                <a:latin typeface="Palatino Linotype" pitchFamily="18" charset="0"/>
              </a:rPr>
              <a:t>. </a:t>
            </a:r>
            <a:r>
              <a:rPr lang="es-ES" sz="1050" dirty="0" err="1" smtClean="0">
                <a:latin typeface="Palatino Linotype" pitchFamily="18" charset="0"/>
              </a:rPr>
              <a:t>Dpt.Trabajo</a:t>
            </a:r>
            <a:r>
              <a:rPr lang="es-ES" sz="1050" dirty="0" smtClean="0">
                <a:latin typeface="Palatino Linotype" pitchFamily="18" charset="0"/>
              </a:rPr>
              <a:t> Social. </a:t>
            </a:r>
          </a:p>
          <a:p>
            <a:pPr eaLnBrk="1" hangingPunct="1">
              <a:defRPr/>
            </a:pPr>
            <a:r>
              <a:rPr lang="es-ES" sz="1050" dirty="0" smtClean="0">
                <a:latin typeface="Palatino Linotype" pitchFamily="18" charset="0"/>
              </a:rPr>
              <a:t>- Universidad de Navarra. Secretaría de la Facultad de Comunicación. </a:t>
            </a:r>
          </a:p>
          <a:p>
            <a:pPr eaLnBrk="1" hangingPunct="1">
              <a:defRPr/>
            </a:pPr>
            <a:r>
              <a:rPr lang="es-ES" sz="1050" dirty="0" smtClean="0">
                <a:latin typeface="Palatino Linotype" pitchFamily="18" charset="0"/>
              </a:rPr>
              <a:t>- Residencia Nª Sra. De Gracia (Dirección). Pza. de los Fueros, 5. Tudela (Navarra)</a:t>
            </a:r>
          </a:p>
          <a:p>
            <a:pPr eaLnBrk="1" hangingPunct="1">
              <a:defRPr/>
            </a:pPr>
            <a:r>
              <a:rPr lang="es-ES_tradnl" sz="1200" b="1" dirty="0" smtClean="0">
                <a:latin typeface="Palatino Linotype" pitchFamily="18" charset="0"/>
              </a:rPr>
              <a:t>Recepción de trabajos por E Mail </a:t>
            </a:r>
            <a:r>
              <a:rPr lang="es-ES_tradnl" sz="1000" dirty="0">
                <a:latin typeface="Palatino Linotype" pitchFamily="18" charset="0"/>
              </a:rPr>
              <a:t>(</a:t>
            </a:r>
            <a:r>
              <a:rPr lang="es-ES_tradnl" sz="1000" dirty="0" smtClean="0">
                <a:latin typeface="Palatino Linotype" pitchFamily="18" charset="0"/>
              </a:rPr>
              <a:t>consultar las bases) </a:t>
            </a:r>
            <a:r>
              <a:rPr lang="es-ES_tradnl" sz="1400" b="1" dirty="0" smtClean="0">
                <a:latin typeface="Palatino Linotype" pitchFamily="18" charset="0"/>
              </a:rPr>
              <a:t>: </a:t>
            </a:r>
            <a:r>
              <a:rPr lang="es-ES_tradnl" sz="1200" b="1" dirty="0" smtClean="0">
                <a:latin typeface="Palatino Linotype" pitchFamily="18" charset="0"/>
              </a:rPr>
              <a:t>premiotb@sngg.es </a:t>
            </a:r>
            <a:endParaRPr lang="es-ES" sz="1200" b="1" dirty="0" smtClean="0">
              <a:latin typeface="Palatino Linotype" pitchFamily="18" charset="0"/>
            </a:endParaRPr>
          </a:p>
        </p:txBody>
      </p:sp>
      <p:sp>
        <p:nvSpPr>
          <p:cNvPr id="3079" name="6 CuadroTexto"/>
          <p:cNvSpPr txBox="1">
            <a:spLocks noChangeArrowheads="1"/>
          </p:cNvSpPr>
          <p:nvPr/>
        </p:nvSpPr>
        <p:spPr bwMode="auto">
          <a:xfrm>
            <a:off x="174625" y="5187003"/>
            <a:ext cx="4973638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200" b="1" dirty="0">
                <a:latin typeface="Palatino Linotype" panose="02040502050505030304" pitchFamily="18" charset="0"/>
              </a:rPr>
              <a:t>Coordinadores del Concurso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Palatino Linotype" panose="02040502050505030304" pitchFamily="18" charset="0"/>
              </a:rPr>
              <a:t>Dolores López. Demógrafa. Universidad de Navarra. Socia de la SNGG.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 smtClean="0">
                <a:latin typeface="Palatino Linotype" panose="02040502050505030304" pitchFamily="18" charset="0"/>
              </a:rPr>
              <a:t> Tomás </a:t>
            </a:r>
            <a:r>
              <a:rPr lang="es-ES_tradnl" altLang="es-ES" sz="1100" dirty="0">
                <a:latin typeface="Palatino Linotype" panose="02040502050505030304" pitchFamily="18" charset="0"/>
              </a:rPr>
              <a:t>Yerro. Catedrático de Literatura. Socio de la SNGG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Palatino Linotype" panose="02040502050505030304" pitchFamily="18" charset="0"/>
              </a:rPr>
              <a:t>Juan Jerez. Gerontólogo Social. Socio de la SNGG.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>
                <a:latin typeface="Palatino Linotype" panose="02040502050505030304" pitchFamily="18" charset="0"/>
              </a:rPr>
              <a:t>Salvador Gutiérrez.  Coordinador de </a:t>
            </a:r>
            <a:r>
              <a:rPr lang="es-ES_tradnl" altLang="es-ES" sz="1100" dirty="0" err="1">
                <a:latin typeface="Palatino Linotype" panose="02040502050505030304" pitchFamily="18" charset="0"/>
              </a:rPr>
              <a:t>Bilaketa</a:t>
            </a:r>
            <a:r>
              <a:rPr lang="es-ES_tradnl" altLang="es-ES" sz="1100" dirty="0" smtClean="0">
                <a:latin typeface="Palatino Linotype" panose="0204050205050503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100" dirty="0" smtClean="0">
                <a:latin typeface="Palatino Linotype" panose="02040502050505030304" pitchFamily="18" charset="0"/>
              </a:rPr>
              <a:t>Oscar </a:t>
            </a:r>
            <a:r>
              <a:rPr lang="es-ES_tradnl" altLang="es-ES" sz="1100" dirty="0" err="1" smtClean="0">
                <a:latin typeface="Palatino Linotype" panose="02040502050505030304" pitchFamily="18" charset="0"/>
              </a:rPr>
              <a:t>Salvoch</a:t>
            </a:r>
            <a:r>
              <a:rPr lang="es-ES_tradnl" altLang="es-ES" sz="1100" dirty="0" smtClean="0">
                <a:latin typeface="Palatino Linotype" panose="02040502050505030304" pitchFamily="18" charset="0"/>
              </a:rPr>
              <a:t>. ASC. Socio de la SNGG</a:t>
            </a:r>
            <a:endParaRPr lang="es-ES_tradnl" altLang="es-ES" sz="1100" dirty="0">
              <a:latin typeface="Palatino Linotype" panose="02040502050505030304" pitchFamily="18" charset="0"/>
            </a:endParaRPr>
          </a:p>
        </p:txBody>
      </p:sp>
      <p:sp>
        <p:nvSpPr>
          <p:cNvPr id="3080" name="8 CuadroTexto"/>
          <p:cNvSpPr txBox="1">
            <a:spLocks noChangeArrowheads="1"/>
          </p:cNvSpPr>
          <p:nvPr/>
        </p:nvSpPr>
        <p:spPr bwMode="auto">
          <a:xfrm>
            <a:off x="179933" y="6372919"/>
            <a:ext cx="4773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200" b="1" dirty="0">
                <a:latin typeface="Palatino Linotype" panose="02040502050505030304" pitchFamily="18" charset="0"/>
              </a:rPr>
              <a:t>Más información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_tradnl" altLang="es-ES" sz="1200" dirty="0" smtClean="0">
                <a:latin typeface="Arial" panose="020B0604020202020204" pitchFamily="34" charset="0"/>
              </a:rPr>
              <a:t>www.sngg.es</a:t>
            </a:r>
            <a:r>
              <a:rPr lang="es-ES_tradnl" altLang="es-ES" sz="1200" dirty="0">
                <a:latin typeface="Arial" panose="020B0604020202020204" pitchFamily="34" charset="0"/>
              </a:rPr>
              <a:t>; </a:t>
            </a:r>
            <a:r>
              <a:rPr lang="es-ES_tradnl" altLang="es-ES" sz="1200" dirty="0" smtClean="0">
                <a:latin typeface="Arial" panose="020B0604020202020204" pitchFamily="34" charset="0"/>
              </a:rPr>
              <a:t>sngeriatria@yahoo.es; Tfno</a:t>
            </a:r>
            <a:r>
              <a:rPr lang="es-ES_tradnl" altLang="es-ES" sz="1200" dirty="0">
                <a:latin typeface="Arial" panose="020B0604020202020204" pitchFamily="34" charset="0"/>
              </a:rPr>
              <a:t>.: 699 45 46 </a:t>
            </a:r>
            <a:r>
              <a:rPr lang="es-ES_tradnl" altLang="es-ES" sz="1200" dirty="0" smtClean="0">
                <a:latin typeface="Arial" panose="020B0604020202020204" pitchFamily="34" charset="0"/>
              </a:rPr>
              <a:t>34</a:t>
            </a:r>
            <a:endParaRPr lang="es-ES_tradnl" altLang="es-ES" sz="1200" dirty="0">
              <a:latin typeface="Arial" panose="020B0604020202020204" pitchFamily="34" charset="0"/>
            </a:endParaRPr>
          </a:p>
        </p:txBody>
      </p:sp>
      <p:sp>
        <p:nvSpPr>
          <p:cNvPr id="2058" name="1 CuadroTexto"/>
          <p:cNvSpPr txBox="1">
            <a:spLocks noChangeArrowheads="1"/>
          </p:cNvSpPr>
          <p:nvPr/>
        </p:nvSpPr>
        <p:spPr bwMode="auto">
          <a:xfrm>
            <a:off x="5262192" y="5147380"/>
            <a:ext cx="320675" cy="178435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s-ES_tradnl" sz="1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C</a:t>
            </a: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O</a:t>
            </a: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L</a:t>
            </a: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A</a:t>
            </a: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B</a:t>
            </a: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O</a:t>
            </a: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R</a:t>
            </a: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A</a:t>
            </a:r>
          </a:p>
          <a:p>
            <a:pPr eaLnBrk="1" hangingPunct="1">
              <a:defRPr/>
            </a:pPr>
            <a:r>
              <a:rPr lang="es-ES_tradnl" sz="10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N</a:t>
            </a:r>
          </a:p>
          <a:p>
            <a:pPr eaLnBrk="1" hangingPunct="1">
              <a:defRPr/>
            </a:pPr>
            <a:endParaRPr lang="es-ES_tradnl" sz="1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3084" name="19 Imagen" descr="Logotipo del ayuntamiento de Pamplona; Ir a la Página de Inici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166" y="5264130"/>
            <a:ext cx="12477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20 Imagen" descr="C:\Users\Juan\Downloads\Periodistas navarr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000" y="5189675"/>
            <a:ext cx="5207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22 Imagen" descr="C:\Users\Juan\AppData\Local\Temp\Temp1_153089_UPNA-cast-eusk--color-.zip\UPNA cast-eusk (color)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62" y="5829067"/>
            <a:ext cx="8905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23 Imagen" descr="Marca Universidad de Navarr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549" y="5895679"/>
            <a:ext cx="11112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6 Conector recto"/>
          <p:cNvCxnSpPr/>
          <p:nvPr/>
        </p:nvCxnSpPr>
        <p:spPr>
          <a:xfrm flipV="1">
            <a:off x="5243513" y="0"/>
            <a:ext cx="49212" cy="7604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91" name="20 Imagen" descr="C:\Users\Juan\Downloads\Logotipo Bilaketa (1).t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388" y="5973760"/>
            <a:ext cx="14747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1" descr="C:\Users\Juan\Pictures\DN nuestr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227" y="5822338"/>
            <a:ext cx="50006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 descr="C:\Users\Usuario\Documents\Documents\AA SNGG SECRETARIA TECNICA\SECRETARÍA TÉCNICA  2011-2012 (JUAN Actual)\PREMIO TOMAS BELZUNEGUI\Tomás Belzunegui 2016\Logo Gobiern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26766" y="5116605"/>
            <a:ext cx="1944216" cy="589819"/>
          </a:xfrm>
          <a:prstGeom prst="rect">
            <a:avLst/>
          </a:prstGeom>
          <a:noFill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79182" y="7095630"/>
            <a:ext cx="3348818" cy="44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 descr="C:\Users\Usuario\Pictures\logo-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3950" y="6732959"/>
            <a:ext cx="684288" cy="684288"/>
          </a:xfrm>
          <a:prstGeom prst="rect">
            <a:avLst/>
          </a:prstGeom>
          <a:noFill/>
        </p:spPr>
      </p:pic>
      <p:pic>
        <p:nvPicPr>
          <p:cNvPr id="30" name="Picture 6" descr="http://www.centronavarrodelaaudicion.com/theme/images/centro-navarra-de-la-audicion-logo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72522" y="6396581"/>
            <a:ext cx="1728961" cy="445558"/>
          </a:xfrm>
          <a:prstGeom prst="rect">
            <a:avLst/>
          </a:prstGeom>
          <a:noFill/>
        </p:spPr>
      </p:pic>
      <p:sp>
        <p:nvSpPr>
          <p:cNvPr id="31" name="26 CuadroTexto"/>
          <p:cNvSpPr txBox="1"/>
          <p:nvPr/>
        </p:nvSpPr>
        <p:spPr>
          <a:xfrm>
            <a:off x="5766798" y="6798104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Premio Tomás </a:t>
            </a:r>
            <a:r>
              <a:rPr lang="es-ES_tradnl" sz="1200" dirty="0" err="1" smtClean="0"/>
              <a:t>Belzunegui</a:t>
            </a:r>
            <a:r>
              <a:rPr lang="es-ES_tradnl" sz="1200" dirty="0" smtClean="0"/>
              <a:t> es un proyecto patrocinado por:</a:t>
            </a:r>
            <a:endParaRPr lang="es-ES" sz="1200" dirty="0"/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16453" y="463780"/>
            <a:ext cx="3514725" cy="276225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199" y="187301"/>
            <a:ext cx="961497" cy="937339"/>
          </a:xfrm>
          <a:prstGeom prst="rect">
            <a:avLst/>
          </a:prstGeom>
        </p:spPr>
      </p:pic>
      <p:sp>
        <p:nvSpPr>
          <p:cNvPr id="33" name="22 Rectángulo"/>
          <p:cNvSpPr/>
          <p:nvPr/>
        </p:nvSpPr>
        <p:spPr>
          <a:xfrm>
            <a:off x="6820549" y="2968460"/>
            <a:ext cx="2504401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4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Convocatoria 2019 </a:t>
            </a:r>
          </a:p>
          <a:p>
            <a:pPr algn="ctr"/>
            <a:r>
              <a:rPr lang="es-ES" sz="12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(1999-2019</a:t>
            </a:r>
            <a:r>
              <a:rPr lang="es-ES" sz="12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es-ES" sz="12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5 CuadroTexto"/>
          <p:cNvSpPr txBox="1">
            <a:spLocks noChangeArrowheads="1"/>
          </p:cNvSpPr>
          <p:nvPr/>
        </p:nvSpPr>
        <p:spPr bwMode="auto">
          <a:xfrm>
            <a:off x="149225" y="239713"/>
            <a:ext cx="5022850" cy="127793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_tradnl" sz="1100" dirty="0">
                <a:solidFill>
                  <a:schemeClr val="bg1"/>
                </a:solidFill>
                <a:latin typeface="Palatino Linotype" pitchFamily="18" charset="0"/>
                <a:cs typeface="Arial" charset="0"/>
              </a:rPr>
              <a:t>El Dr. Tomás Belzunegui Sarasa, fundó con el apoyo y ayuda del Dr. Joaquín Peñalba, el Servicio de Geriatría del Hospital de Navarra en 1980. El carácter innovador y precursor del Dr. Belzunegui y su visión de las características propias de la atención a los ancianos, integral y continua, le sitúan entre los precursores de la Geriatría moderna.  Este premio es un reconocimiento a su figura y labor . En él se pretende fomentar la imagen positiva de las personas </a:t>
            </a:r>
            <a:r>
              <a:rPr lang="es-ES_tradnl" sz="1100" dirty="0" smtClean="0">
                <a:solidFill>
                  <a:schemeClr val="bg1"/>
                </a:solidFill>
                <a:latin typeface="Palatino Linotype" pitchFamily="18" charset="0"/>
                <a:cs typeface="Arial" charset="0"/>
              </a:rPr>
              <a:t>mayores, sin estereotipos ni prejuicios, </a:t>
            </a:r>
            <a:r>
              <a:rPr lang="es-ES_tradnl" sz="1100" dirty="0">
                <a:solidFill>
                  <a:schemeClr val="bg1"/>
                </a:solidFill>
                <a:latin typeface="Palatino Linotype" pitchFamily="18" charset="0"/>
                <a:cs typeface="Arial" charset="0"/>
              </a:rPr>
              <a:t>en una sociedad intergeneracional.</a:t>
            </a:r>
            <a:endParaRPr lang="es-ES" sz="1100" dirty="0">
              <a:solidFill>
                <a:schemeClr val="bg1"/>
              </a:solidFill>
              <a:latin typeface="Palatino Linotype" pitchFamily="18" charset="0"/>
              <a:cs typeface="Arial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6334043" y="210485"/>
            <a:ext cx="371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Century Gothic" panose="020B0502020202020204" pitchFamily="34" charset="0"/>
              </a:rPr>
              <a:t>¡una imagen de las personas mayores </a:t>
            </a:r>
          </a:p>
          <a:p>
            <a:pPr algn="ctr"/>
            <a:r>
              <a:rPr lang="es-ES" sz="1200" b="1" dirty="0" smtClean="0">
                <a:latin typeface="Century Gothic" panose="020B0502020202020204" pitchFamily="34" charset="0"/>
              </a:rPr>
              <a:t>sin estereotipos ni prejuicios!</a:t>
            </a:r>
            <a:endParaRPr lang="es-ES" sz="12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CuadroTexto"/>
          <p:cNvSpPr txBox="1">
            <a:spLocks noChangeArrowheads="1"/>
          </p:cNvSpPr>
          <p:nvPr/>
        </p:nvSpPr>
        <p:spPr bwMode="auto">
          <a:xfrm>
            <a:off x="0" y="3243624"/>
            <a:ext cx="10440988" cy="1554272"/>
          </a:xfrm>
          <a:prstGeom prst="rect">
            <a:avLst/>
          </a:prstGeom>
          <a:solidFill>
            <a:srgbClr val="EDFF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1100" b="1" dirty="0">
                <a:latin typeface="Palatino Linotype" panose="02040502050505030304" pitchFamily="18" charset="0"/>
              </a:rPr>
              <a:t>3ª. Modalidad Periodismo escrito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 - Trabajos periodísticos en cualquiera de sus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géneros, publicados </a:t>
            </a:r>
            <a:r>
              <a:rPr lang="es-ES_tradnl" altLang="es-ES" sz="900" dirty="0">
                <a:latin typeface="Palatino Linotype" panose="02040502050505030304" pitchFamily="18" charset="0"/>
              </a:rPr>
              <a:t>en medios de comunicación navarros</a:t>
            </a:r>
            <a:r>
              <a:rPr lang="es-ES_tradnl" altLang="es-ES" sz="900">
                <a:latin typeface="Palatino Linotype" panose="02040502050505030304" pitchFamily="18" charset="0"/>
              </a:rPr>
              <a:t>, </a:t>
            </a:r>
            <a:r>
              <a:rPr lang="es-ES_tradnl" altLang="es-ES" sz="900" smtClean="0">
                <a:latin typeface="Palatino Linotype" panose="02040502050505030304" pitchFamily="18" charset="0"/>
              </a:rPr>
              <a:t>impresos o</a:t>
            </a:r>
            <a:r>
              <a:rPr lang="es-ES_tradnl" altLang="es-ES" sz="900" smtClean="0">
                <a:latin typeface="Palatino Linotype" panose="02040502050505030304" pitchFamily="18" charset="0"/>
              </a:rPr>
              <a:t> </a:t>
            </a:r>
            <a:r>
              <a:rPr lang="es-ES_tradnl" altLang="es-ES" sz="900" dirty="0">
                <a:latin typeface="Palatino Linotype" panose="02040502050505030304" pitchFamily="18" charset="0"/>
              </a:rPr>
              <a:t>digitales, durante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los dos últimos años, </a:t>
            </a:r>
            <a:r>
              <a:rPr lang="es-ES_tradnl" altLang="es-ES" sz="900" dirty="0">
                <a:latin typeface="Palatino Linotype" panose="02040502050505030304" pitchFamily="18" charset="0"/>
              </a:rPr>
              <a:t>hasta la víspera del final del plazo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de  </a:t>
            </a:r>
            <a:r>
              <a:rPr lang="es-ES_tradnl" altLang="es-ES" sz="900" dirty="0">
                <a:latin typeface="Palatino Linotype" panose="02040502050505030304" pitchFamily="18" charset="0"/>
              </a:rPr>
              <a:t>admisión de originales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 - Los Trabajos podrán ser presentados al concurso por los propios autores, por las empresas de los medios en que fueron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publicados, </a:t>
            </a:r>
            <a:r>
              <a:rPr lang="es-ES_tradnl" altLang="es-ES" sz="900" dirty="0">
                <a:latin typeface="Palatino Linotype" panose="02040502050505030304" pitchFamily="18" charset="0"/>
              </a:rPr>
              <a:t>por la Sociedad Navarra de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Geriatría y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Gerontología., siempre con el consentimiento de los autores.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 smtClean="0">
                <a:latin typeface="Palatino Linotype" panose="02040502050505030304" pitchFamily="18" charset="0"/>
              </a:rPr>
              <a:t>- Modo de presentación: Pueden presentarse: </a:t>
            </a:r>
            <a:r>
              <a:rPr lang="es-ES_tradnl" altLang="es-ES" sz="900" b="1" dirty="0" smtClean="0">
                <a:latin typeface="Palatino Linotype" panose="02040502050505030304" pitchFamily="18" charset="0"/>
              </a:rPr>
              <a:t>por correo postal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, copia impresa del trabajo publicado, añadiendo los datos </a:t>
            </a:r>
            <a:r>
              <a:rPr lang="es-ES_tradnl" altLang="es-ES" sz="900" dirty="0">
                <a:latin typeface="Palatino Linotype" panose="02040502050505030304" pitchFamily="18" charset="0"/>
              </a:rPr>
              <a:t>del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autor/a </a:t>
            </a:r>
            <a:r>
              <a:rPr lang="es-ES_tradnl" altLang="es-ES" sz="900" dirty="0">
                <a:latin typeface="Palatino Linotype" panose="02040502050505030304" pitchFamily="18" charset="0"/>
              </a:rPr>
              <a:t>(nombre, apellido, dirección postal, dirección electrónica y teléfono) en un sobre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identificado con remitente y enviado a: Premio Tomás </a:t>
            </a:r>
            <a:r>
              <a:rPr lang="es-ES_tradnl" altLang="es-ES" sz="900" dirty="0" err="1" smtClean="0">
                <a:latin typeface="Palatino Linotype" panose="02040502050505030304" pitchFamily="18" charset="0"/>
              </a:rPr>
              <a:t>Belzunegui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 2019, Sociedad Navarra de Geriatría y Gerontología (Colegio de Médicos) . Avda. Baja Navarra,47.. 31002 Pamplona, </a:t>
            </a:r>
            <a:r>
              <a:rPr lang="es-ES_tradnl" altLang="es-ES" sz="900" b="1" dirty="0" smtClean="0">
                <a:latin typeface="Palatino Linotype" panose="02040502050505030304" pitchFamily="18" charset="0"/>
              </a:rPr>
              <a:t>y también pueden enviarse a </a:t>
            </a:r>
            <a:r>
              <a:rPr lang="es-ES_tradnl" altLang="es-ES" sz="900" b="1" dirty="0">
                <a:latin typeface="Palatino Linotype" panose="02040502050505030304" pitchFamily="18" charset="0"/>
              </a:rPr>
              <a:t>través de E </a:t>
            </a:r>
            <a:r>
              <a:rPr lang="es-ES_tradnl" altLang="es-ES" sz="900" b="1" dirty="0" smtClean="0">
                <a:latin typeface="Palatino Linotype" panose="02040502050505030304" pitchFamily="18" charset="0"/>
              </a:rPr>
              <a:t>Mail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, a </a:t>
            </a:r>
            <a:r>
              <a:rPr lang="es-ES_tradnl" altLang="es-ES" sz="1200" b="1" dirty="0" smtClean="0">
                <a:latin typeface="Palatino Linotype" panose="02040502050505030304" pitchFamily="18" charset="0"/>
              </a:rPr>
              <a:t>premiotb@sngg.es,</a:t>
            </a:r>
            <a:r>
              <a:rPr lang="es-ES_tradnl" altLang="es-ES" sz="1000" b="1" dirty="0" smtClean="0">
                <a:latin typeface="Palatino Linotype" panose="02040502050505030304" pitchFamily="18" charset="0"/>
              </a:rPr>
              <a:t> indicando en asunto: Modalidad Periodística</a:t>
            </a:r>
            <a:endParaRPr lang="es-ES_tradnl" altLang="es-ES" sz="1000" b="1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b="1" dirty="0">
                <a:latin typeface="Palatino Linotype" panose="02040502050505030304" pitchFamily="18" charset="0"/>
              </a:rPr>
              <a:t>     </a:t>
            </a:r>
            <a:endParaRPr lang="es-ES_tradnl" altLang="es-ES" sz="900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 - Premio: 300 € (trescientos euros), Certificado y reseña en la revista “Cuadernos Gerontológicos” y en la página web de la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SNGG</a:t>
            </a:r>
            <a:r>
              <a:rPr lang="es-ES_tradnl" altLang="es-ES" sz="900" b="1" dirty="0" smtClean="0">
                <a:latin typeface="Palatino Linotype" panose="02040502050505030304" pitchFamily="18" charset="0"/>
              </a:rPr>
              <a:t> . </a:t>
            </a:r>
            <a:endParaRPr lang="es-ES" altLang="es-ES" sz="900" dirty="0">
              <a:latin typeface="Palatino Linotype" panose="02040502050505030304" pitchFamily="18" charset="0"/>
            </a:endParaRPr>
          </a:p>
        </p:txBody>
      </p:sp>
      <p:sp>
        <p:nvSpPr>
          <p:cNvPr id="5123" name="4 CuadroTexto"/>
          <p:cNvSpPr txBox="1">
            <a:spLocks noChangeArrowheads="1"/>
          </p:cNvSpPr>
          <p:nvPr/>
        </p:nvSpPr>
        <p:spPr bwMode="auto">
          <a:xfrm>
            <a:off x="-11161" y="1247770"/>
            <a:ext cx="10333062" cy="2031325"/>
          </a:xfrm>
          <a:prstGeom prst="rect">
            <a:avLst/>
          </a:prstGeom>
          <a:solidFill>
            <a:srgbClr val="F7FF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1100" b="1" dirty="0">
                <a:latin typeface="Palatino Linotype" panose="02040502050505030304" pitchFamily="18" charset="0"/>
              </a:rPr>
              <a:t>2ª.Modalidades literarias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  - Los trabajos deben presentarse en formato Word, con una extensión de entre 1.000 y 2.500 palabras.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  - </a:t>
            </a:r>
            <a:r>
              <a:rPr lang="es-ES_tradnl" altLang="es-ES" sz="900" b="1" dirty="0">
                <a:latin typeface="Palatino Linotype" panose="02040502050505030304" pitchFamily="18" charset="0"/>
              </a:rPr>
              <a:t>Envío Postal</a:t>
            </a:r>
            <a:r>
              <a:rPr lang="es-ES_tradnl" altLang="es-ES" sz="900" dirty="0">
                <a:latin typeface="Palatino Linotype" panose="02040502050505030304" pitchFamily="18" charset="0"/>
              </a:rPr>
              <a:t>: Enviar una copia impresa del trabajo, con título y firmada sólo con un pseudónimo; una copia  del trabajo en CD y un sobre identificado con el pseudónimo, dentro del cual conste la identificación del autor o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autora , </a:t>
            </a:r>
            <a:r>
              <a:rPr lang="es-ES_tradnl" altLang="es-ES" sz="900" dirty="0">
                <a:latin typeface="Palatino Linotype" panose="02040502050505030304" pitchFamily="18" charset="0"/>
              </a:rPr>
              <a:t>dirección postal, dirección electrónica y teléfono. Introducir todo en un sobre postal y enviar a la Sociedad Navarra de Geriatría y Gerontología , o a cualquiera de las direcciones  que aparecen en este folleto.</a:t>
            </a:r>
            <a:endParaRPr lang="es-ES" altLang="es-ES" sz="900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b="1" dirty="0">
                <a:latin typeface="Palatino Linotype" panose="02040502050505030304" pitchFamily="18" charset="0"/>
              </a:rPr>
              <a:t>       - También pueden enviarse vía correo electrónico: en dos archivos: </a:t>
            </a:r>
            <a:r>
              <a:rPr lang="es-ES_tradnl" altLang="es-ES" sz="900" b="1" dirty="0" smtClean="0">
                <a:latin typeface="Palatino Linotype" panose="02040502050505030304" pitchFamily="18" charset="0"/>
              </a:rPr>
              <a:t> poner en ASUNTO</a:t>
            </a:r>
            <a:r>
              <a:rPr lang="es-ES_tradnl" altLang="es-ES" sz="900" b="1" dirty="0">
                <a:latin typeface="Palatino Linotype" panose="02040502050505030304" pitchFamily="18" charset="0"/>
              </a:rPr>
              <a:t>: PREMIO </a:t>
            </a:r>
            <a:r>
              <a:rPr lang="es-ES_tradnl" altLang="es-ES" sz="900" b="1" dirty="0" smtClean="0">
                <a:latin typeface="Palatino Linotype" panose="02040502050505030304" pitchFamily="18" charset="0"/>
              </a:rPr>
              <a:t>TOMÁS </a:t>
            </a:r>
            <a:r>
              <a:rPr lang="es-ES_tradnl" altLang="es-ES" sz="900" b="1" dirty="0">
                <a:latin typeface="Palatino Linotype" panose="02040502050505030304" pitchFamily="18" charset="0"/>
              </a:rPr>
              <a:t>BELZUNEGUI  </a:t>
            </a:r>
            <a:r>
              <a:rPr lang="es-ES_tradnl" altLang="es-ES" sz="900" b="1" dirty="0" smtClean="0">
                <a:latin typeface="Palatino Linotype" panose="02040502050505030304" pitchFamily="18" charset="0"/>
              </a:rPr>
              <a:t>2109</a:t>
            </a:r>
            <a:endParaRPr lang="es-ES_tradnl" altLang="es-ES" sz="900" b="1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b="1" dirty="0">
                <a:latin typeface="Palatino Linotype" panose="02040502050505030304" pitchFamily="18" charset="0"/>
              </a:rPr>
              <a:t> 	Archivo 1º</a:t>
            </a:r>
            <a:r>
              <a:rPr lang="es-ES_tradnl" altLang="es-ES" sz="900" dirty="0">
                <a:latin typeface="Palatino Linotype" panose="02040502050505030304" pitchFamily="18" charset="0"/>
              </a:rPr>
              <a:t>: Trabajo firmado sólo con pseudónimo y </a:t>
            </a:r>
            <a:r>
              <a:rPr lang="es-ES_tradnl" altLang="es-ES" sz="900" b="1" dirty="0">
                <a:latin typeface="Palatino Linotype" panose="02040502050505030304" pitchFamily="18" charset="0"/>
              </a:rPr>
              <a:t>Archivo 2º</a:t>
            </a:r>
            <a:r>
              <a:rPr lang="es-ES_tradnl" altLang="es-ES" sz="900" dirty="0">
                <a:latin typeface="Palatino Linotype" panose="02040502050505030304" pitchFamily="18" charset="0"/>
              </a:rPr>
              <a:t>: datos, identificación y contactos del autor: enviar los dos archivos a  </a:t>
            </a:r>
            <a:r>
              <a:rPr lang="es-ES" altLang="es-ES" sz="900" b="1" dirty="0" smtClean="0">
                <a:latin typeface="Palatino Linotype" panose="02040502050505030304" pitchFamily="18" charset="0"/>
              </a:rPr>
              <a:t>premiotb@sngg.es</a:t>
            </a:r>
            <a:endParaRPr lang="es-ES" altLang="es-ES" sz="900" b="1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b="1" dirty="0">
                <a:latin typeface="Palatino Linotype" panose="02040502050505030304" pitchFamily="18" charset="0"/>
              </a:rPr>
              <a:t>	</a:t>
            </a:r>
            <a:r>
              <a:rPr lang="es-ES_tradnl" altLang="es-ES" sz="1100" b="1" dirty="0">
                <a:latin typeface="Palatino Linotype" panose="02040502050505030304" pitchFamily="18" charset="0"/>
              </a:rPr>
              <a:t>2.1) Modalidad </a:t>
            </a:r>
            <a:r>
              <a:rPr lang="es-ES_tradnl" altLang="es-ES" sz="1100" b="1" dirty="0" smtClean="0">
                <a:latin typeface="Palatino Linotype" panose="02040502050505030304" pitchFamily="18" charset="0"/>
              </a:rPr>
              <a:t> </a:t>
            </a:r>
            <a:r>
              <a:rPr lang="es-ES_tradnl" altLang="es-ES" sz="1100" b="1" dirty="0">
                <a:latin typeface="Palatino Linotype" panose="02040502050505030304" pitchFamily="18" charset="0"/>
              </a:rPr>
              <a:t>de relatos cortos, convocatoria ABIERTA</a:t>
            </a:r>
            <a:r>
              <a:rPr lang="es-ES_tradnl" altLang="es-ES" sz="900" b="1" dirty="0">
                <a:latin typeface="Palatino Linotype" panose="02040502050505030304" pitchFamily="18" charset="0"/>
              </a:rPr>
              <a:t>.</a:t>
            </a:r>
            <a:r>
              <a:rPr lang="es-ES_tradnl" altLang="es-ES" sz="900" dirty="0">
                <a:latin typeface="Palatino Linotype" panose="02040502050505030304" pitchFamily="18" charset="0"/>
              </a:rPr>
              <a:t> Trabajo inédito.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	Premio: 300 € (trescientos euros), certificado y publicación en la revista “ Cuadernos Gerontológicos “ y en la página web de la SNGG.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b="1" dirty="0">
                <a:latin typeface="Palatino Linotype" panose="02040502050505030304" pitchFamily="18" charset="0"/>
              </a:rPr>
              <a:t>	</a:t>
            </a:r>
            <a:r>
              <a:rPr lang="es-ES_tradnl" altLang="es-ES" sz="1100" b="1" dirty="0">
                <a:latin typeface="Palatino Linotype" panose="02040502050505030304" pitchFamily="18" charset="0"/>
              </a:rPr>
              <a:t>2.2) Modalidad </a:t>
            </a:r>
            <a:r>
              <a:rPr lang="es-ES_tradnl" altLang="es-ES" sz="1100" b="1" dirty="0" smtClean="0">
                <a:latin typeface="Palatino Linotype" panose="02040502050505030304" pitchFamily="18" charset="0"/>
              </a:rPr>
              <a:t> de Relatos Cortos SENIOR</a:t>
            </a:r>
            <a:r>
              <a:rPr lang="es-ES_tradnl" altLang="es-ES" sz="900" b="1" dirty="0">
                <a:latin typeface="Palatino Linotype" panose="02040502050505030304" pitchFamily="18" charset="0"/>
              </a:rPr>
              <a:t>. </a:t>
            </a:r>
            <a:r>
              <a:rPr lang="es-ES_tradnl" altLang="es-ES" sz="900" dirty="0">
                <a:latin typeface="Palatino Linotype" panose="02040502050505030304" pitchFamily="18" charset="0"/>
              </a:rPr>
              <a:t>Trabajo inédito.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	Podrán presentarse en esta modalidad las personas mayores de 60 años residentes en Navarra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. (circunstancias que deberán acreditar)</a:t>
            </a:r>
            <a:endParaRPr lang="es-ES_tradnl" altLang="es-ES" sz="900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	Premio: 300 € (trescientos euros), certificado y publicación en la revista  “Cuadernos Gerontológicos” y en la página web de la SNGG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 smtClean="0">
                <a:latin typeface="Palatino Linotype" panose="02040502050505030304" pitchFamily="18" charset="0"/>
              </a:rPr>
              <a:t>	</a:t>
            </a:r>
            <a:r>
              <a:rPr lang="es-ES_tradnl" altLang="es-ES" sz="1200" b="1" dirty="0" smtClean="0">
                <a:latin typeface="Palatino Linotype" panose="02040502050505030304" pitchFamily="18" charset="0"/>
              </a:rPr>
              <a:t>2.3) Modalidad de Relatos Cortos JUVENIL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: estudiantes de,3º y 4º de la ESO, en centros de Navarra. Convocatoria 2018-2019 (plazo hasta el 30 de junio 2019).</a:t>
            </a:r>
            <a:endParaRPr lang="es-ES_tradnl" altLang="es-ES" sz="900" dirty="0">
              <a:latin typeface="Palatino Linotype" panose="02040502050505030304" pitchFamily="18" charset="0"/>
            </a:endParaRPr>
          </a:p>
        </p:txBody>
      </p:sp>
      <p:sp>
        <p:nvSpPr>
          <p:cNvPr id="5124" name="8 CuadroTexto"/>
          <p:cNvSpPr txBox="1">
            <a:spLocks noChangeArrowheads="1"/>
          </p:cNvSpPr>
          <p:nvPr/>
        </p:nvSpPr>
        <p:spPr bwMode="auto">
          <a:xfrm>
            <a:off x="0" y="4572719"/>
            <a:ext cx="10429875" cy="1231106"/>
          </a:xfrm>
          <a:prstGeom prst="rect">
            <a:avLst/>
          </a:prstGeom>
          <a:solidFill>
            <a:srgbClr val="F7FF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1100" b="1" dirty="0">
                <a:latin typeface="Palatino Linotype" panose="02040502050505030304" pitchFamily="18" charset="0"/>
              </a:rPr>
              <a:t>4ª. Modalidad Audiovisual </a:t>
            </a:r>
            <a:r>
              <a:rPr lang="es-ES_tradnl" altLang="es-ES" sz="1100" b="1" dirty="0" smtClean="0">
                <a:latin typeface="Palatino Linotype" panose="02040502050505030304" pitchFamily="18" charset="0"/>
              </a:rPr>
              <a:t>( </a:t>
            </a:r>
            <a:r>
              <a:rPr lang="es-ES_tradnl" altLang="es-ES" sz="1100" b="1" dirty="0">
                <a:latin typeface="Palatino Linotype" panose="02040502050505030304" pitchFamily="18" charset="0"/>
              </a:rPr>
              <a:t>vídeo, </a:t>
            </a:r>
            <a:r>
              <a:rPr lang="es-ES_tradnl" altLang="es-ES" sz="1100" b="1" dirty="0" smtClean="0">
                <a:latin typeface="Palatino Linotype" panose="02040502050505030304" pitchFamily="18" charset="0"/>
              </a:rPr>
              <a:t>tv.)</a:t>
            </a:r>
            <a:endParaRPr lang="es-ES_tradnl" altLang="es-ES" sz="1100" b="1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 - Obra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 editada y publicada </a:t>
            </a:r>
            <a:r>
              <a:rPr lang="es-ES_tradnl" altLang="es-ES" sz="900" dirty="0">
                <a:latin typeface="Palatino Linotype" panose="02040502050505030304" pitchFamily="18" charset="0"/>
              </a:rPr>
              <a:t>entre los  años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2017-2019, ambos inclusive,  en Navarra o en el País Vasco.</a:t>
            </a:r>
            <a:endParaRPr lang="es-ES_tradnl" altLang="es-ES" sz="900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 - Los Trabajos podrán ser presentados al concurso por los propios autores, por las empresas de los medios en que fueron publicados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y  </a:t>
            </a:r>
            <a:r>
              <a:rPr lang="es-ES_tradnl" altLang="es-ES" sz="900" dirty="0">
                <a:latin typeface="Palatino Linotype" panose="02040502050505030304" pitchFamily="18" charset="0"/>
              </a:rPr>
              <a:t>por la Sociedad Navarra de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Geriatría y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Gerontología, con el consentimiento de los/as autores/as.  </a:t>
            </a:r>
            <a:r>
              <a:rPr lang="es-ES_tradnl" altLang="es-ES" sz="900" b="1" dirty="0" smtClean="0">
                <a:latin typeface="Palatino Linotype" panose="02040502050505030304" pitchFamily="18" charset="0"/>
              </a:rPr>
              <a:t>Modos de presentación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: </a:t>
            </a:r>
            <a:r>
              <a:rPr lang="es-ES_tradnl" altLang="es-ES" sz="900" dirty="0">
                <a:latin typeface="Palatino Linotype" panose="02040502050505030304" pitchFamily="18" charset="0"/>
              </a:rPr>
              <a:t>Presentar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en soporte DVD, </a:t>
            </a:r>
            <a:r>
              <a:rPr lang="es-ES_tradnl" altLang="es-ES" sz="900" dirty="0">
                <a:latin typeface="Palatino Linotype" panose="02040502050505030304" pitchFamily="18" charset="0"/>
              </a:rPr>
              <a:t>con una duración máxima de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25’. </a:t>
            </a:r>
            <a:r>
              <a:rPr lang="es-ES_tradnl" altLang="es-ES" sz="900" dirty="0">
                <a:latin typeface="Palatino Linotype" panose="02040502050505030304" pitchFamily="18" charset="0"/>
              </a:rPr>
              <a:t>Deberán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presentar en documento adjunto, la </a:t>
            </a:r>
            <a:r>
              <a:rPr lang="es-ES_tradnl" altLang="es-ES" sz="900" dirty="0">
                <a:latin typeface="Palatino Linotype" panose="02040502050505030304" pitchFamily="18" charset="0"/>
              </a:rPr>
              <a:t>información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del autor </a:t>
            </a:r>
            <a:r>
              <a:rPr lang="es-ES_tradnl" altLang="es-ES" sz="900" dirty="0">
                <a:latin typeface="Palatino Linotype" panose="02040502050505030304" pitchFamily="18" charset="0"/>
              </a:rPr>
              <a:t>(nombre, apellido, dirección postal, dirección electrónica y 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teléfono). También pueden presentarse los vídeos a concurso  mediante un ENLACE/LINK, con la debida contraseña, a una página en la que hayan sido publicados (</a:t>
            </a:r>
            <a:r>
              <a:rPr lang="es-ES_tradnl" altLang="es-ES" sz="900" dirty="0" err="1" smtClean="0">
                <a:latin typeface="Palatino Linotype" panose="02040502050505030304" pitchFamily="18" charset="0"/>
              </a:rPr>
              <a:t>Youtube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 o </a:t>
            </a:r>
            <a:r>
              <a:rPr lang="es-ES_tradnl" altLang="es-ES" sz="900" dirty="0" err="1" smtClean="0">
                <a:latin typeface="Palatino Linotype" panose="02040502050505030304" pitchFamily="18" charset="0"/>
              </a:rPr>
              <a:t>Vimeo</a:t>
            </a:r>
            <a:r>
              <a:rPr lang="es-ES_tradnl" altLang="es-ES" sz="900" dirty="0" smtClean="0">
                <a:latin typeface="Palatino Linotype" panose="02040502050505030304" pitchFamily="18" charset="0"/>
              </a:rPr>
              <a:t>). Los autores deben tener permiso de imagen de las personas que aparezcan en el mismo y haber abonado las tasas a la SGAE por el uso de música y canciones con derechos de autor (o estar exento de tasas)</a:t>
            </a:r>
            <a:endParaRPr lang="es-ES_tradnl" altLang="es-ES" sz="900" dirty="0"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900" dirty="0">
                <a:latin typeface="Palatino Linotype" panose="02040502050505030304" pitchFamily="18" charset="0"/>
              </a:rPr>
              <a:t>    - Premio: 300 € (trescientos euros), certificado y publicación en la página web de la SNGG. </a:t>
            </a:r>
          </a:p>
        </p:txBody>
      </p:sp>
      <p:sp>
        <p:nvSpPr>
          <p:cNvPr id="3077" name="11 CuadroTexto"/>
          <p:cNvSpPr txBox="1">
            <a:spLocks noChangeArrowheads="1"/>
          </p:cNvSpPr>
          <p:nvPr/>
        </p:nvSpPr>
        <p:spPr bwMode="auto">
          <a:xfrm>
            <a:off x="14288" y="5600953"/>
            <a:ext cx="10426700" cy="1831271"/>
          </a:xfrm>
          <a:prstGeom prst="rect">
            <a:avLst/>
          </a:prstGeom>
          <a:solidFill>
            <a:srgbClr val="EDFFC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es-ES_tradnl" sz="1100" b="1" dirty="0">
                <a:latin typeface="Palatino Linotype" pitchFamily="18" charset="0"/>
                <a:cs typeface="Arial" charset="0"/>
              </a:rPr>
              <a:t>5ª. Plazos</a:t>
            </a:r>
            <a:r>
              <a:rPr lang="es-ES_tradnl" sz="1100" dirty="0">
                <a:latin typeface="Palatino Linotype" pitchFamily="18" charset="0"/>
                <a:cs typeface="Arial" charset="0"/>
              </a:rPr>
              <a:t>: </a:t>
            </a:r>
            <a:r>
              <a:rPr lang="es-ES_tradnl" sz="900" dirty="0">
                <a:latin typeface="Palatino Linotype" pitchFamily="18" charset="0"/>
                <a:cs typeface="Arial" charset="0"/>
              </a:rPr>
              <a:t>El plazo de admisión de los </a:t>
            </a:r>
            <a:r>
              <a:rPr lang="es-ES_tradnl" sz="900" dirty="0" smtClean="0">
                <a:latin typeface="Palatino Linotype" pitchFamily="18" charset="0"/>
                <a:cs typeface="Arial" charset="0"/>
              </a:rPr>
              <a:t>trabajos es, </a:t>
            </a:r>
            <a:r>
              <a:rPr lang="es-ES_tradnl" sz="900" dirty="0">
                <a:latin typeface="Palatino Linotype" pitchFamily="18" charset="0"/>
                <a:cs typeface="Arial" charset="0"/>
              </a:rPr>
              <a:t>en todas las modalidades, hasta el</a:t>
            </a:r>
            <a:r>
              <a:rPr lang="es-ES_tradnl" sz="900" b="1" dirty="0">
                <a:latin typeface="Palatino Linotype" pitchFamily="18" charset="0"/>
                <a:cs typeface="Arial" charset="0"/>
              </a:rPr>
              <a:t> </a:t>
            </a:r>
            <a:r>
              <a:rPr lang="es-ES_tradnl" sz="900" b="1" dirty="0" smtClean="0">
                <a:latin typeface="Palatino Linotype" pitchFamily="18" charset="0"/>
                <a:cs typeface="Arial" charset="0"/>
              </a:rPr>
              <a:t>día </a:t>
            </a:r>
            <a:r>
              <a:rPr lang="es-ES_tradnl" sz="900" b="1" dirty="0">
                <a:latin typeface="Palatino Linotype" pitchFamily="18" charset="0"/>
                <a:cs typeface="Arial" charset="0"/>
              </a:rPr>
              <a:t>8</a:t>
            </a:r>
            <a:r>
              <a:rPr lang="es-ES_tradnl" sz="900" b="1" dirty="0" smtClean="0">
                <a:latin typeface="Palatino Linotype" pitchFamily="18" charset="0"/>
                <a:cs typeface="Arial" charset="0"/>
              </a:rPr>
              <a:t> de noviembre de 2019. </a:t>
            </a:r>
            <a:endParaRPr lang="es-ES_tradnl" sz="900" dirty="0">
              <a:latin typeface="Palatino Linotype" pitchFamily="18" charset="0"/>
              <a:cs typeface="Arial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es-ES_tradnl" sz="1100" b="1" dirty="0">
                <a:latin typeface="Palatino Linotype" pitchFamily="18" charset="0"/>
                <a:cs typeface="Arial" charset="0"/>
              </a:rPr>
              <a:t>6ª.Entrega de Premios: </a:t>
            </a:r>
            <a:r>
              <a:rPr lang="es-ES_tradnl" sz="900" b="1" dirty="0">
                <a:latin typeface="Palatino Linotype" pitchFamily="18" charset="0"/>
                <a:cs typeface="Arial" charset="0"/>
              </a:rPr>
              <a:t>E</a:t>
            </a:r>
            <a:r>
              <a:rPr lang="es-ES_tradnl" sz="900" dirty="0">
                <a:latin typeface="Palatino Linotype" pitchFamily="18" charset="0"/>
                <a:cs typeface="Arial" charset="0"/>
              </a:rPr>
              <a:t>n el mes de diciembre de </a:t>
            </a:r>
            <a:r>
              <a:rPr lang="es-ES_tradnl" sz="900" dirty="0" smtClean="0">
                <a:latin typeface="Palatino Linotype" pitchFamily="18" charset="0"/>
                <a:cs typeface="Arial" charset="0"/>
              </a:rPr>
              <a:t>2019, </a:t>
            </a:r>
            <a:r>
              <a:rPr lang="es-ES_tradnl" sz="900" dirty="0">
                <a:latin typeface="Palatino Linotype" pitchFamily="18" charset="0"/>
                <a:cs typeface="Arial" charset="0"/>
              </a:rPr>
              <a:t>en fecha que se anunciará oportunamente a todos los interesados premiados. El resto de participantes recibirá, si lo desea,  un certificado de participación en el Concurso.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es-ES_tradnl" sz="1100" b="1" dirty="0">
                <a:latin typeface="Palatino Linotype" pitchFamily="18" charset="0"/>
                <a:cs typeface="Arial" charset="0"/>
              </a:rPr>
              <a:t>7ª</a:t>
            </a:r>
            <a:r>
              <a:rPr lang="es-ES_tradnl" sz="1100" dirty="0">
                <a:latin typeface="Palatino Linotype" pitchFamily="18" charset="0"/>
                <a:cs typeface="Arial" charset="0"/>
              </a:rPr>
              <a:t>. </a:t>
            </a:r>
            <a:r>
              <a:rPr lang="es-ES_tradnl" sz="1100" b="1" dirty="0">
                <a:latin typeface="Palatino Linotype" pitchFamily="18" charset="0"/>
                <a:cs typeface="Arial" charset="0"/>
              </a:rPr>
              <a:t>Permiso de uso de trabajos e imágenes</a:t>
            </a:r>
            <a:r>
              <a:rPr lang="es-ES_tradnl" sz="1100" dirty="0" smtClean="0">
                <a:latin typeface="Palatino Linotype" pitchFamily="18" charset="0"/>
                <a:cs typeface="Arial" charset="0"/>
              </a:rPr>
              <a:t>:</a:t>
            </a:r>
            <a:r>
              <a:rPr lang="es-ES" sz="1100" dirty="0" smtClean="0">
                <a:latin typeface="Palatino Linotype" pitchFamily="18" charset="0"/>
                <a:cs typeface="Arial" charset="0"/>
              </a:rPr>
              <a:t> </a:t>
            </a:r>
            <a:r>
              <a:rPr lang="es-ES" altLang="es-ES" sz="900" kern="0" dirty="0" smtClean="0">
                <a:latin typeface="Palatino Linotype" panose="02040502050505030304" pitchFamily="18" charset="0"/>
              </a:rPr>
              <a:t>Los/as </a:t>
            </a:r>
            <a:r>
              <a:rPr lang="es-ES" altLang="es-ES" sz="900" kern="0" dirty="0">
                <a:latin typeface="Palatino Linotype" panose="02040502050505030304" pitchFamily="18" charset="0"/>
              </a:rPr>
              <a:t>concursantes,  </a:t>
            </a:r>
            <a:r>
              <a:rPr lang="es-ES" altLang="es-ES" sz="900" kern="0" dirty="0" smtClean="0">
                <a:latin typeface="Palatino Linotype" panose="02040502050505030304" pitchFamily="18" charset="0"/>
              </a:rPr>
              <a:t>al participar en el Premio Tomás </a:t>
            </a:r>
            <a:r>
              <a:rPr lang="es-ES" altLang="es-ES" sz="900" kern="0" dirty="0" err="1" smtClean="0">
                <a:latin typeface="Palatino Linotype" panose="02040502050505030304" pitchFamily="18" charset="0"/>
              </a:rPr>
              <a:t>Belzunegui</a:t>
            </a:r>
            <a:r>
              <a:rPr lang="es-ES" altLang="es-ES" sz="900" kern="0" dirty="0" smtClean="0">
                <a:latin typeface="Palatino Linotype" panose="02040502050505030304" pitchFamily="18" charset="0"/>
              </a:rPr>
              <a:t>, aceptan </a:t>
            </a:r>
            <a:r>
              <a:rPr lang="es-ES" altLang="es-ES" sz="900" kern="0" dirty="0">
                <a:latin typeface="Palatino Linotype" panose="02040502050505030304" pitchFamily="18" charset="0"/>
              </a:rPr>
              <a:t>las presentes bases  y </a:t>
            </a:r>
            <a:r>
              <a:rPr lang="es-ES" altLang="es-ES" sz="900" kern="0" dirty="0" smtClean="0">
                <a:latin typeface="Palatino Linotype" panose="02040502050505030304" pitchFamily="18" charset="0"/>
              </a:rPr>
              <a:t>permiten </a:t>
            </a:r>
            <a:r>
              <a:rPr lang="es-ES" altLang="es-ES" sz="900" kern="0" dirty="0">
                <a:latin typeface="Palatino Linotype" panose="02040502050505030304" pitchFamily="18" charset="0"/>
              </a:rPr>
              <a:t>libremente la publicación  y visionado SOLO DE LOS TRABAJOS PREMIADOS y la referencia a los mismos,  en aquellos foros sin ánimo de lucro en los que participe la Sociedad  Navarra de Geriatría y Gerontología . Del mismo modo las imágenes obtenidas de los concursantes  y acompañantes  en los Actos de Entrega de los Premios,  podrán ser visionadas por la </a:t>
            </a:r>
            <a:r>
              <a:rPr lang="es-ES" altLang="es-ES" sz="900" kern="0" dirty="0" smtClean="0">
                <a:latin typeface="Palatino Linotype" panose="02040502050505030304" pitchFamily="18" charset="0"/>
              </a:rPr>
              <a:t>SNGG. </a:t>
            </a:r>
            <a:r>
              <a:rPr lang="es-ES" altLang="es-ES" sz="900" kern="0" dirty="0">
                <a:latin typeface="Palatino Linotype" panose="02040502050505030304" pitchFamily="18" charset="0"/>
              </a:rPr>
              <a:t>Los autores se responsabilizan de contar con el permiso de imagen de las personas que aparezcan en sus trabajos y de haber abonado las tasas de derechos de autor a la SGAE (o estar exentos de ello</a:t>
            </a:r>
            <a:r>
              <a:rPr lang="es-ES" altLang="es-ES" sz="900" kern="0" dirty="0" smtClean="0">
                <a:latin typeface="Palatino Linotype" panose="02040502050505030304" pitchFamily="18" charset="0"/>
              </a:rPr>
              <a:t>). </a:t>
            </a:r>
            <a:r>
              <a:rPr lang="es-ES" sz="900" dirty="0" smtClean="0">
                <a:solidFill>
                  <a:srgbClr val="000000"/>
                </a:solidFill>
                <a:latin typeface="Palatino Linotype" panose="02040502050505030304" pitchFamily="18" charset="0"/>
              </a:rPr>
              <a:t>Los </a:t>
            </a:r>
            <a:r>
              <a:rPr lang="es-ES" sz="900" dirty="0">
                <a:solidFill>
                  <a:srgbClr val="000000"/>
                </a:solidFill>
                <a:latin typeface="Palatino Linotype" panose="02040502050505030304" pitchFamily="18" charset="0"/>
              </a:rPr>
              <a:t>datos personales </a:t>
            </a:r>
            <a:r>
              <a:rPr lang="es-ES" sz="900" dirty="0" smtClean="0">
                <a:solidFill>
                  <a:srgbClr val="000000"/>
                </a:solidFill>
                <a:latin typeface="Palatino Linotype" panose="02040502050505030304" pitchFamily="18" charset="0"/>
              </a:rPr>
              <a:t>aportados por los  autores participantes, </a:t>
            </a:r>
            <a:r>
              <a:rPr lang="es-ES" sz="900" dirty="0">
                <a:solidFill>
                  <a:srgbClr val="000000"/>
                </a:solidFill>
                <a:latin typeface="Palatino Linotype" panose="02040502050505030304" pitchFamily="18" charset="0"/>
              </a:rPr>
              <a:t>se utilizarán exclusivamente para comunicar a la persona interesada la recepción , aceptación del trabajo y el resultado de la decisión del  Jurado.</a:t>
            </a:r>
            <a:endParaRPr lang="es-ES" sz="900" dirty="0">
              <a:latin typeface="Palatino Linotype" panose="02040502050505030304" pitchFamily="18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s-ES_tradnl" sz="1100" b="1" dirty="0" smtClean="0">
                <a:latin typeface="Palatino Linotype" pitchFamily="18" charset="0"/>
                <a:cs typeface="Arial" charset="0"/>
              </a:rPr>
              <a:t>8ª</a:t>
            </a:r>
            <a:r>
              <a:rPr lang="es-ES_tradnl" sz="1100" dirty="0">
                <a:latin typeface="Palatino Linotype" pitchFamily="18" charset="0"/>
                <a:cs typeface="Arial" charset="0"/>
              </a:rPr>
              <a:t>. </a:t>
            </a:r>
            <a:r>
              <a:rPr lang="es-ES_tradnl" sz="900" dirty="0" smtClean="0">
                <a:latin typeface="Palatino Linotype" pitchFamily="18" charset="0"/>
                <a:cs typeface="Arial" charset="0"/>
              </a:rPr>
              <a:t> </a:t>
            </a:r>
            <a:r>
              <a:rPr lang="es-ES_tradnl" sz="900" dirty="0" smtClean="0">
                <a:latin typeface="Palatino Linotype" pitchFamily="18" charset="0"/>
                <a:cs typeface="Arial" charset="0"/>
              </a:rPr>
              <a:t>Los primeros premios no podrán recaer en el mismo autor/a en dos convocatorias sucesivas. El </a:t>
            </a:r>
            <a:r>
              <a:rPr lang="es-ES_tradnl" sz="900" dirty="0" smtClean="0">
                <a:latin typeface="Palatino Linotype" pitchFamily="18" charset="0"/>
                <a:cs typeface="Arial" charset="0"/>
              </a:rPr>
              <a:t>Jurado determinará si se conceden accésits    </a:t>
            </a:r>
            <a:r>
              <a:rPr lang="es-ES_tradnl" sz="1050" b="1" dirty="0" smtClean="0">
                <a:latin typeface="Palatino Linotype" pitchFamily="18" charset="0"/>
                <a:cs typeface="Arial" charset="0"/>
              </a:rPr>
              <a:t>9ª</a:t>
            </a:r>
            <a:r>
              <a:rPr lang="es-ES_tradnl" sz="1050" b="1" dirty="0">
                <a:latin typeface="Palatino Linotype" pitchFamily="18" charset="0"/>
                <a:cs typeface="Arial" charset="0"/>
              </a:rPr>
              <a:t>.</a:t>
            </a:r>
            <a:r>
              <a:rPr lang="es-ES_tradnl" sz="900" dirty="0">
                <a:latin typeface="Palatino Linotype" pitchFamily="18" charset="0"/>
                <a:cs typeface="Arial" charset="0"/>
              </a:rPr>
              <a:t> </a:t>
            </a:r>
            <a:r>
              <a:rPr lang="es-ES_tradnl" sz="900" dirty="0" smtClean="0">
                <a:latin typeface="Palatino Linotype" pitchFamily="18" charset="0"/>
                <a:cs typeface="Arial" charset="0"/>
              </a:rPr>
              <a:t> Sólo se admitirá a concurso un trabajo por autor/a, en cada convocatoria anual del  Premio Tomás </a:t>
            </a:r>
            <a:r>
              <a:rPr lang="es-ES_tradnl" sz="900" dirty="0" err="1" smtClean="0">
                <a:latin typeface="Palatino Linotype" pitchFamily="18" charset="0"/>
                <a:cs typeface="Arial" charset="0"/>
              </a:rPr>
              <a:t>Belzunegui</a:t>
            </a:r>
            <a:r>
              <a:rPr lang="es-ES_tradnl" sz="900" dirty="0" smtClean="0">
                <a:latin typeface="Palatino Linotype" pitchFamily="18" charset="0"/>
                <a:cs typeface="Arial" charset="0"/>
              </a:rPr>
              <a:t>.</a:t>
            </a:r>
            <a:endParaRPr lang="es-ES" sz="900" dirty="0">
              <a:latin typeface="Palatino Linotype" pitchFamily="18" charset="0"/>
              <a:cs typeface="Arial" charset="0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-7938" y="-14288"/>
            <a:ext cx="10448926" cy="91440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lIns="99368" tIns="49684" rIns="99368" bIns="49684" anchor="ctr">
            <a:spAutoFit/>
          </a:bodyPr>
          <a:lstStyle/>
          <a:p>
            <a:pPr algn="ctr">
              <a:tabLst>
                <a:tab pos="495300" algn="l"/>
              </a:tabLst>
              <a:defRPr/>
            </a:pPr>
            <a:endParaRPr lang="es-ES" sz="1500" b="1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  <a:p>
            <a:pPr algn="ctr">
              <a:tabLst>
                <a:tab pos="495300" algn="l"/>
              </a:tabLst>
              <a:defRPr/>
            </a:pPr>
            <a:r>
              <a:rPr lang="es-ES" sz="2000" b="1" dirty="0">
                <a:latin typeface="Verdana" pitchFamily="34" charset="0"/>
                <a:cs typeface="Arial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Lucida Calligraphy" pitchFamily="66" charset="0"/>
                <a:cs typeface="Arial" charset="0"/>
              </a:rPr>
              <a:t>Premio   “Tomás </a:t>
            </a:r>
            <a:r>
              <a:rPr lang="es-ES" sz="2400" b="1" dirty="0" err="1">
                <a:solidFill>
                  <a:schemeClr val="bg1"/>
                </a:solidFill>
                <a:latin typeface="Lucida Calligraphy" pitchFamily="66" charset="0"/>
                <a:cs typeface="Arial" charset="0"/>
              </a:rPr>
              <a:t>Belzunegui</a:t>
            </a:r>
            <a:r>
              <a:rPr lang="es-ES" sz="2400" b="1" dirty="0">
                <a:solidFill>
                  <a:schemeClr val="bg1"/>
                </a:solidFill>
                <a:latin typeface="Lucida Calligraphy" pitchFamily="66" charset="0"/>
                <a:cs typeface="Arial" charset="0"/>
              </a:rPr>
              <a:t>”  </a:t>
            </a:r>
            <a:r>
              <a:rPr lang="es-ES" sz="2400" b="1" dirty="0" smtClean="0">
                <a:solidFill>
                  <a:schemeClr val="bg1"/>
                </a:solidFill>
                <a:latin typeface="Lucida Calligraphy" pitchFamily="66" charset="0"/>
                <a:cs typeface="Arial" charset="0"/>
              </a:rPr>
              <a:t>2019</a:t>
            </a:r>
            <a:endParaRPr lang="es-ES" sz="2400" b="1" dirty="0">
              <a:solidFill>
                <a:schemeClr val="bg1"/>
              </a:solidFill>
              <a:latin typeface="Lucida Calligraphy" pitchFamily="66" charset="0"/>
              <a:cs typeface="Arial" charset="0"/>
            </a:endParaRPr>
          </a:p>
          <a:p>
            <a:pPr algn="ctr">
              <a:tabLst>
                <a:tab pos="495300" algn="l"/>
              </a:tabLst>
              <a:defRPr/>
            </a:pPr>
            <a:r>
              <a:rPr lang="es-ES_tradnl" sz="1400" b="1" dirty="0">
                <a:solidFill>
                  <a:schemeClr val="bg1"/>
                </a:solidFill>
                <a:latin typeface="Palatino Linotype" pitchFamily="18" charset="0"/>
                <a:cs typeface="Arial" charset="0"/>
              </a:rPr>
              <a:t>Bases </a:t>
            </a:r>
            <a:r>
              <a:rPr lang="es-ES_tradnl" sz="1400" b="1" dirty="0" smtClean="0">
                <a:solidFill>
                  <a:schemeClr val="bg1"/>
                </a:solidFill>
                <a:latin typeface="Palatino Linotype" pitchFamily="18" charset="0"/>
                <a:cs typeface="Arial" charset="0"/>
              </a:rPr>
              <a:t>Generales </a:t>
            </a:r>
            <a:r>
              <a:rPr lang="es-ES_tradnl" sz="1400" b="1" dirty="0">
                <a:solidFill>
                  <a:schemeClr val="bg1"/>
                </a:solidFill>
                <a:latin typeface="Palatino Linotype" pitchFamily="18" charset="0"/>
                <a:cs typeface="Arial" charset="0"/>
              </a:rPr>
              <a:t>del  Concurso</a:t>
            </a:r>
            <a:endParaRPr lang="es-ES" sz="1400" b="1" dirty="0">
              <a:solidFill>
                <a:schemeClr val="bg1"/>
              </a:solidFill>
              <a:latin typeface="Palatino Linotype" pitchFamily="18" charset="0"/>
              <a:cs typeface="Arial" charset="0"/>
            </a:endParaRPr>
          </a:p>
        </p:txBody>
      </p:sp>
      <p:sp>
        <p:nvSpPr>
          <p:cNvPr id="5127" name="12 CuadroTexto"/>
          <p:cNvSpPr txBox="1">
            <a:spLocks noChangeArrowheads="1"/>
          </p:cNvSpPr>
          <p:nvPr/>
        </p:nvSpPr>
        <p:spPr bwMode="auto">
          <a:xfrm>
            <a:off x="0" y="1030288"/>
            <a:ext cx="10440988" cy="261610"/>
          </a:xfrm>
          <a:prstGeom prst="rect">
            <a:avLst/>
          </a:prstGeom>
          <a:solidFill>
            <a:srgbClr val="EDFF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_tradnl" altLang="es-ES" sz="1000" b="1" dirty="0">
                <a:latin typeface="Palatino Linotype" panose="02040502050505030304" pitchFamily="18" charset="0"/>
              </a:rPr>
              <a:t>1ª</a:t>
            </a:r>
            <a:r>
              <a:rPr lang="es-ES_tradnl" altLang="es-ES" sz="900" b="1" dirty="0">
                <a:latin typeface="Palatino Linotype" panose="02040502050505030304" pitchFamily="18" charset="0"/>
              </a:rPr>
              <a:t>. </a:t>
            </a:r>
            <a:r>
              <a:rPr lang="es-ES_tradnl" altLang="es-ES" sz="1100" b="1" dirty="0">
                <a:latin typeface="Palatino Linotype" panose="02040502050505030304" pitchFamily="18" charset="0"/>
              </a:rPr>
              <a:t>Este premio tiene como objetivo impulsar trabajos que fomenten la imagen </a:t>
            </a:r>
            <a:r>
              <a:rPr lang="es-ES_tradnl" altLang="es-ES" sz="1100" b="1" dirty="0" smtClean="0">
                <a:latin typeface="Palatino Linotype" panose="02040502050505030304" pitchFamily="18" charset="0"/>
              </a:rPr>
              <a:t> de </a:t>
            </a:r>
            <a:r>
              <a:rPr lang="es-ES_tradnl" altLang="es-ES" sz="1100" b="1" dirty="0">
                <a:latin typeface="Palatino Linotype" panose="02040502050505030304" pitchFamily="18" charset="0"/>
              </a:rPr>
              <a:t>los </a:t>
            </a:r>
            <a:r>
              <a:rPr lang="es-ES_tradnl" altLang="es-ES" sz="1100" b="1" dirty="0" smtClean="0">
                <a:latin typeface="Palatino Linotype" panose="02040502050505030304" pitchFamily="18" charset="0"/>
              </a:rPr>
              <a:t>mayores, sin estereotipos ni prejuicios, </a:t>
            </a:r>
            <a:r>
              <a:rPr lang="es-ES_tradnl" altLang="es-ES" sz="1100" b="1" dirty="0">
                <a:latin typeface="Palatino Linotype" panose="02040502050505030304" pitchFamily="18" charset="0"/>
              </a:rPr>
              <a:t>en una sociedad intergeneracional .</a:t>
            </a:r>
            <a:endParaRPr lang="es-ES" altLang="es-ES" sz="11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1799</TotalTime>
  <Words>1213</Words>
  <Application>Microsoft Office PowerPoint</Application>
  <PresentationFormat>Personalizado</PresentationFormat>
  <Paragraphs>77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Century Gothic</vt:lpstr>
      <vt:lpstr>Lucida Calligraphy</vt:lpstr>
      <vt:lpstr>Palatino Linotype</vt:lpstr>
      <vt:lpstr>Verdana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Usuario de Windows</cp:lastModifiedBy>
  <cp:revision>253</cp:revision>
  <cp:lastPrinted>2019-04-15T20:06:39Z</cp:lastPrinted>
  <dcterms:created xsi:type="dcterms:W3CDTF">2010-09-02T11:08:41Z</dcterms:created>
  <dcterms:modified xsi:type="dcterms:W3CDTF">2019-04-15T20:16:30Z</dcterms:modified>
</cp:coreProperties>
</file>